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7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02.09.2014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02.09.2014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14678" y="357166"/>
            <a:ext cx="5600712" cy="4000528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rgbClr val="0066FF"/>
                </a:solidFill>
              </a:rPr>
              <a:t>Ставропольский государственный аграрный университет</a:t>
            </a:r>
            <a:r>
              <a:rPr lang="ru-RU" dirty="0" smtClean="0">
                <a:solidFill>
                  <a:srgbClr val="0066FF"/>
                </a:solidFill>
              </a:rPr>
              <a:t/>
            </a:r>
            <a:br>
              <a:rPr lang="ru-RU" dirty="0" smtClean="0">
                <a:solidFill>
                  <a:srgbClr val="0066FF"/>
                </a:solidFill>
              </a:rPr>
            </a:br>
            <a:r>
              <a:rPr lang="ru-RU" i="1" dirty="0" smtClean="0">
                <a:solidFill>
                  <a:srgbClr val="0066FF"/>
                </a:solidFill>
              </a:rPr>
              <a:t>кафедра </a:t>
            </a:r>
            <a:r>
              <a:rPr lang="ru-RU" i="1" dirty="0" smtClean="0">
                <a:solidFill>
                  <a:srgbClr val="0066FF"/>
                </a:solidFill>
              </a:rPr>
              <a:t>«Физики»</a:t>
            </a:r>
            <a:r>
              <a:rPr lang="ru-RU" sz="4000" i="1" dirty="0" smtClean="0">
                <a:solidFill>
                  <a:schemeClr val="hlink"/>
                </a:solidFill>
              </a:rPr>
              <a:t> </a:t>
            </a:r>
            <a:endParaRPr lang="ru-RU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4572008"/>
            <a:ext cx="6400800" cy="1752600"/>
          </a:xfrm>
        </p:spPr>
        <p:txBody>
          <a:bodyPr/>
          <a:lstStyle/>
          <a:p>
            <a:r>
              <a:rPr lang="ru-RU" i="1" dirty="0" smtClean="0">
                <a:solidFill>
                  <a:schemeClr val="tx2"/>
                </a:solidFill>
              </a:rPr>
              <a:t>К.т.н, старший преподаватель, Коноплев Павел Викторович</a:t>
            </a:r>
            <a:endParaRPr lang="ru-RU" i="1" dirty="0">
              <a:solidFill>
                <a:schemeClr val="tx2"/>
              </a:solidFill>
            </a:endParaRPr>
          </a:p>
        </p:txBody>
      </p:sp>
      <p:pic>
        <p:nvPicPr>
          <p:cNvPr id="4" name="Picture 4" descr="Герб-университет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95288" y="620713"/>
            <a:ext cx="2640012" cy="259080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57158" y="1071546"/>
            <a:ext cx="807249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3"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Основы безопасности труда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2860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изучают систему организационных, технических мероприятий и средств, предотвращающих воздействие на работающих опасных производственных факторов, т. е. снижение производственного травматизма. Раздел 3 связан со специальными дисциплинами по отраслям сельского хозяйства: земледелием, животноводством,</a:t>
            </a:r>
            <a:r>
              <a:rPr lang="ru-RU" sz="28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механизацией,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ветеринарией,</a:t>
            </a:r>
            <a:r>
              <a:rPr lang="ru-RU" sz="28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растениеводством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др.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428596" y="428604"/>
            <a:ext cx="850112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</a:t>
            </a:r>
            <a:r>
              <a:rPr kumimoji="0" lang="ru-RU" sz="3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Пожарная безопасность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посвящена противопожарным мероприятиям и средствам для предупреждения и тушения пожаров. Раздел 4 связан с физикой и химией горения веществ, техническими дисциплинами.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85720" y="0"/>
            <a:ext cx="850112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Вопрос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Ученые с древних времен изучают безопасность человека в различных условиях жизни и деятельности.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Аристотель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(384-322 до н.э.),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Гиппократ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(460-377 до н.э.)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своих трактатах рассматривали условия труда.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28596" y="3786190"/>
            <a:ext cx="828680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Парацельс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(1493-1541)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изучал опасности, связанные с горным делом. Ему принадлежит изречение: «Все есть яд, и всё есть лекарство. Только доза делает вещество ядом или лекарством».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0"/>
            <a:ext cx="8358246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В России первые научные исследования по вопросам охраны труда вы­полнены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М.В. Ломоносовым. В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XVIII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веке особенно развивались горнодо­бывающая и металлургическая промышленность, где труд рабочих был наиболее тяжел и опасен.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В 1742 году М.В.Ломоносов написал работу "Первые основания металлургии и рудных дел", где дал рекомендации о креплении грунта и безопасных переходах по лестницам, о рабочей одежде.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500042"/>
            <a:ext cx="828680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Описывая металлургическое производство, он изложил правила безопасности и санитарные правила для горных работ, создал теорию естественного вентилирования шахт, основанную на физических свойств воздуха разных температур. Он также совместно с Г.В. Рихманом разработал конструкцию, применяющего и в настоящее время молниеотвода.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800" dirty="0" smtClean="0"/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После М.В.Ломоносова был упадок русской научной мысли. В те годы развитие техники опиралось на зарубежную науку, не задумывающуюся об условиях труда рабочих.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500034" y="0"/>
            <a:ext cx="800105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635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635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1882 г. профессор В.Л. Кирпичев на съезде Технического общества сделал доклад по технике безопасности на тему: "О мерах предосторожности при обращении с машинами и приводами", которые часто травмировали станочников, так как не имели ограждений опасных зон. Это был итог больших научных исследований того времени в области охраны труда и техники безо­пасности.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00034" y="0"/>
            <a:ext cx="8643966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635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635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635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наступлением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XX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века наука об охране труда стала бурно развиваться.</a:t>
            </a:r>
          </a:p>
          <a:p>
            <a:pPr marL="0" marR="0" lvl="0" indent="4635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1901 году великий русский физиолог И.М. Сеченов в книге "Очерк рабочих движений человека" рассмотрел некоторые вопросы по гигиене труда. Изучая взаимодействие человеческого организма с внешней   средой, он разработал физиологические критерии для установления длительности рабочего дня не более 8 часов.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0"/>
            <a:ext cx="9144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7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1915 году химик Н.Д. Зелинский разработал конструкцию первого противогаза, как индивидуального средства защиты органов дыхания и зрения человека от вредных веществ и пыли.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857364"/>
            <a:ext cx="8143932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66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1911г. Г.Е. Котельников - создал парашют, как средство спасения в воздухе.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357166"/>
            <a:ext cx="3643338" cy="2234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357158" y="2500306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1483 году Леонардо да Винчи нарисовал эскиз пирамидального парашюта.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4429132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Впервые построил и испытал такой аппарат французский физик Ленорман в1783.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2714620"/>
            <a:ext cx="3329006" cy="387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85720" y="0"/>
            <a:ext cx="850112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603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60375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Н.Е. Жуковский разработал аэродинамическую теорию - основу расчетов вентиляторов и вентиляционных систем.</a:t>
            </a:r>
            <a:r>
              <a:rPr lang="ru-RU" sz="2800" dirty="0" smtClean="0"/>
              <a:t> Лауреат Нобелевской премии академии Н.Н. Семенов занимался взрывобезопасностью, профессор А.А. Скочинский - пожарной безопасностью, С.И. Вавилов - люминесцентным освещением, Е.Я.Улицкий - защитой от вибрации, А.Н. Киселев и А.В. Манойлов исследовали влияние электрического тока на организм человека.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Лекция №1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i="1" dirty="0" smtClean="0"/>
              <a:t>Термины и определения;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/>
              <a:t>Структура курса охраны труда и связь с другими дисциплинами;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/>
              <a:t>Краткая история развития охраны труда;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/>
              <a:t>Зарубежный опыт организации охраны труда.  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85720" y="0"/>
            <a:ext cx="8572560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6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Вопрос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Профилактическая текущая и долговременная работа по обеспечению здоровых и безопасных условий труда в высокоразвитых зарубежных странах строится на простой экономической формуле: </a:t>
            </a:r>
            <a:r>
              <a:rPr kumimoji="0" lang="ru-RU" sz="2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расходы на выполнение трудоохранных программ всегда меньше, чем выплаты по последствиям несчастных случаев, производственно-обусловленной заболеваемости и аварий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Таким образом, расходы на охрану труда не снижают прибыль, а увеличивают ее. Из этого не следует, что в зарубежных странах нет проблем с травматизмом, профзаболеваниями, авариями и пожарами. Но в подавляющем большинстве на предприятиях эта формула работает и приносит свои плоды.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500034" y="0"/>
            <a:ext cx="821537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095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095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095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Подтверждается это простым сравнением. Реализация в течение года номенклатурных мероприятий по охране труда одного сельскохозяйственного рабочего требует средств, практически равных однодневному заработку.</a:t>
            </a:r>
          </a:p>
          <a:p>
            <a:pPr marL="0" marR="0" lvl="0" indent="5095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то же время за этот же трудовой день рабочий производит продукции на сумму в 3-6 раз больше дневного заработка.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85720" y="500042"/>
            <a:ext cx="8429684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69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44563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Здесь следует принять в расчет еще три особенности, характерные для зарубежной практики охраны труда: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44563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ценность рабочего времени на производстве выше, в сравнении с нашим;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44563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профессиональному уровню работающих предъявляются высокие требования, в связи с чем замена выбывшего по травме или профболезни рабочего требуют больших затрат на подготовку нового специалиста;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69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44563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большинство выплат по нетрудоспособности из-за травм и профзаболеваний на производстве производится работодателем, а не из общественных фондов.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428596" y="0"/>
            <a:ext cx="828680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603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9288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603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92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Общие сведения об опыте организации работы по охране труда в зарубежных странах следующие: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603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92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Важнейшим принципом опыта является понимание, что простых причин несчастных случаев и аварий   не существует, а есть лишь сложные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взаимосвязанные причины. Как аксиома работает также принцип комплектности решений: нельзя   добиться   успеха в оздоровлении производственной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среды простыми, отдельными средствами - нужен комплекс мер. Основным плановым документом в связи с этим является программа безопасности на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предприятии.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57158" y="0"/>
            <a:ext cx="842968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603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9288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603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92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Уровень охраны труда на предприятии неразрывно связан с уровнем культуры производства. Поэтому ведется постоянное воспитание безопасному поведению, осознание риска - так формируются безопасные навыки труда.</a:t>
            </a:r>
          </a:p>
          <a:p>
            <a:pPr marL="0" marR="0" lvl="0" indent="4603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49288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603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492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предприятиям, имеющим уровень травматизма выше, чем средний по стране, государство применяет экономические санкции - изымает значительную часть  прибыли в  наказание за недоработки по программе безопасности.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02359"/>
            <a:ext cx="85725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Успех   программ безопасности на предприятиях во многом определяется широким спектром  мер стимулирования безопасности труда. Рабочих и   специалистов поощряют  также за внесенные предложения по совершенствованию безопасности, за групповые достижения. Другими словами, поощряется взаимный контроль и ответственность работающих. И меры стимулирования самые разные: от бесплатного кофе с печеньем до ценных подарков. Денежные премии выдают редко. Установлено, что эффективность стимулирования денежными суммами значительно уступает эффекту от вещевого подарка.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428596" y="0"/>
            <a:ext cx="8429684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730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667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Неотъемлемой частью программ безопасности на малых и больших предприятиях является   пропаганда здорового и безопасного труда в СМИ.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730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67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проводить сравнительную оценку охраны труда в России и за рубежом, можно отметить, что у нас более совершенное законодательство: установлена самая короткая продолжительность рабочей недели; ограничена тяжесть труда женщин и подростков, им предоставляются льготы, функционируют системы инструктажей, социального страхования от несчастных случаев и профзаболеваний на производстве, надзора и контроля.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500034" y="1071546"/>
            <a:ext cx="828680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635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Вместе с тем, эти положения у нас нарушаются гораздо чаще, чем там, где тракторы и сельскохозяйственные машины полностью соответствуют стандартам безопасности и санитарным нормам, хотя и более высоким.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0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635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635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i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635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635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i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635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635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Спасибо за внимание!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БЖД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Безопасность жизнедеятельности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i="1" dirty="0" smtClean="0">
                <a:solidFill>
                  <a:schemeClr val="tx2"/>
                </a:solidFill>
              </a:rPr>
              <a:t>Безопасность жизнедеятельности в чрезвычайных ситуациях</a:t>
            </a:r>
          </a:p>
          <a:p>
            <a:r>
              <a:rPr lang="ru-RU" i="1" dirty="0" smtClean="0"/>
              <a:t>Чрезвычайная ситуация — это обстановка на определенной территории или акватории, сложившаяся в результате аварии, катастрофы, стихийного или иного бедствия, которая может повлечь или повлекла за собой человеческие жертвы, ущерб здоровью людей или окружающей среде, значительные материальные потери.</a:t>
            </a:r>
          </a:p>
          <a:p>
            <a:endParaRPr lang="ru-RU" i="1" dirty="0" smtClean="0"/>
          </a:p>
          <a:p>
            <a:r>
              <a:rPr lang="ru-RU" i="1" dirty="0" smtClean="0">
                <a:solidFill>
                  <a:schemeClr val="tx2"/>
                </a:solidFill>
              </a:rPr>
              <a:t>Безопасность жизнедеятельности в производственных условиях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97304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1 Вопрос</a:t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u="sng" dirty="0" smtClean="0">
                <a:latin typeface="Times New Roman" pitchFamily="18" charset="0"/>
                <a:cs typeface="Times New Roman" pitchFamily="18" charset="0"/>
              </a:rPr>
              <a:t>Охрана труда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– система охранения жизни и здоровья работников в процессе трудовой деятельности, включающая в себя правовые, социально-экономические, организационно-технические, санитарно-гигиенические, лечебно-профилактические, реабилитационные и иные мероприятия.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4000504"/>
            <a:ext cx="8072493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b="1" u="sng" dirty="0" smtClean="0">
              <a:solidFill>
                <a:prstClr val="black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ru-RU" sz="3200" b="1" u="sng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Условия труда</a:t>
            </a: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lang="ru-RU" sz="2800" i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совокупность факторов производственной среды и трудового процесса, оказывающих влияние на работоспособность и здоровье работника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28596" y="571480"/>
            <a:ext cx="8286808" cy="741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263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Вредный производственный фактор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производственный фактор, воздействие которого на работника может привести к его </a:t>
            </a:r>
            <a:r>
              <a:rPr lang="ru-RU" sz="28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заболеванию. (температура, влажность, скорость движения воздуха, освещенность и др.)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4492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Опасный производственный фактор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производственный фактор, воздействие которого на работника может привести к его травме.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(электрический ток, раскаленные тела, возможность падения с высоты самого работающего либо различных деталей и предметов, оборудование,   работающее   под  давлением   выше   атмосферного, и т.д.)</a:t>
            </a: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4282" y="0"/>
            <a:ext cx="821537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Безопасные условия труда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условия труда, при которых воздействие на работающих вредных и (или) опасных производственных факторов исключается, либо уровни их воздействия не превышают установленные нормативы.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Рабочее место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место, где работник должен находиться или куда ему необходимо прибыть в связи с его работой и которое прямо или косвенно находится под контролем работодателя.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57158" y="0"/>
            <a:ext cx="8358246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Средства индивидуальной и коллективной защиты работников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технические средства, используемые для предотвращения или уменьшения воздействия на работников вредных и (или) опасных производственных факторов, а также для защиты от загрязнения.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285720" y="3500438"/>
            <a:ext cx="835824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Производственная деятельность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совокупность действий работников с применением средств труда, необходимых для превращения ресурсов в готовую продукцию, включающих в себя производство и переработку различных видов сырья, строительство, оказание различных видов услуг. 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500043"/>
            <a:ext cx="835824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 Вопрос</a:t>
            </a:r>
          </a:p>
          <a:p>
            <a:pPr algn="just"/>
            <a:r>
              <a:rPr lang="ru-RU" sz="2400" dirty="0" smtClean="0"/>
              <a:t>Создание здоровых и безопасных условий труда требует проведения обширного комплекса различных по характеру мероприятий. В силу этого весь курс «Охрана труда» разделен на четыре самостоятельных раздела, связанных с соответствующими дисциплинами.</a:t>
            </a:r>
          </a:p>
          <a:p>
            <a:pPr algn="just"/>
            <a:endParaRPr lang="ru-RU" sz="2400" dirty="0" smtClean="0"/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. Правовые и организационные основы охраны труда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изучают законодательство, организационно-правовые мероприятия по предотвращению травматизма и профзаболеваний, Положения вышестоящих органов, структуру службы охраны труда. Этот раздел связан с основами Российского права, управлением и организацией сельскохозяйственного производства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57158" y="0"/>
            <a:ext cx="8358246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ru-RU" sz="2800" u="sng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Производственная санитария и гигиена труда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8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рассматривает систему организационных, гигиенических, санитарно-технических мероприятий и средств, предотвращающих или, уменьшающих до необходимых норм, воздействие на работающих вредных производственных факторов и снижение уровня профзаболеваний. Раздел 2 связан с медициной, зоогигиеной, физикой и химией.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2104</TotalTime>
  <Words>1399</Words>
  <PresentationFormat>Экран (4:3)</PresentationFormat>
  <Paragraphs>96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Ставропольский государственный аграрный университет кафедра «Физики» </vt:lpstr>
      <vt:lpstr>Лекция №1</vt:lpstr>
      <vt:lpstr>БЖД Безопасность жизнедеятельности</vt:lpstr>
      <vt:lpstr> 1 Вопрос  Охрана труда – система охранения жизни и здоровья работников в процессе трудовой деятельности, включающая в себя правовые, социально-экономические, организационно-технические, санитарно-гигиенические, лечебно-профилактические, реабилитационные и иные мероприятия.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Кафедра</dc:creator>
  <cp:lastModifiedBy>ТГ и ОТ</cp:lastModifiedBy>
  <cp:revision>90</cp:revision>
  <dcterms:created xsi:type="dcterms:W3CDTF">2012-04-04T10:14:46Z</dcterms:created>
  <dcterms:modified xsi:type="dcterms:W3CDTF">2014-09-02T04:14:13Z</dcterms:modified>
</cp:coreProperties>
</file>